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Spectral ExtraBold"/>
      <p:bold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4F783B7-F1EF-4605-9626-6E8A0F480832}">
  <a:tblStyle styleId="{D4F783B7-F1EF-4605-9626-6E8A0F48083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988FB5A7-928A-4110-B996-665F483FE451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pectralExtraBold-bold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SpectralExtraBold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Intrinsic: Blood pressure measure in different positions, Temperature measure in different body parts.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8ada89e9a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8ada89e9a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ada89e9a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ada89e9a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69d9bb38a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569d9bb38a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69d9bb38a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569d9bb38a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69d9bb38a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569d9bb38a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69d9bb38a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g569d9bb38a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69d9bb38a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569d9bb38a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177125" y="132850"/>
            <a:ext cx="5169900" cy="85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73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Spectral ExtraBold"/>
                <a:ea typeface="Spectral ExtraBold"/>
                <a:cs typeface="Spectral ExtraBold"/>
                <a:sym typeface="Spectral ExtraBold"/>
              </a:rPr>
              <a:t>DATA SCIENCE</a:t>
            </a:r>
            <a:endParaRPr sz="3600">
              <a:solidFill>
                <a:srgbClr val="FFFFFF"/>
              </a:solidFill>
              <a:latin typeface="Spectral ExtraBold"/>
              <a:ea typeface="Spectral ExtraBold"/>
              <a:cs typeface="Spectral ExtraBold"/>
              <a:sym typeface="Spectral ExtraBold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09975" y="1749100"/>
            <a:ext cx="3830400" cy="1317300"/>
          </a:xfrm>
          <a:prstGeom prst="roundRect">
            <a:avLst>
              <a:gd fmla="val 16667" name="adj"/>
            </a:avLst>
          </a:prstGeom>
          <a:solidFill>
            <a:srgbClr val="FFFFFF">
              <a:alpha val="730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</p:txBody>
      </p:sp>
      <p:sp>
        <p:nvSpPr>
          <p:cNvPr id="13" name="Google Shape;13;p2"/>
          <p:cNvSpPr/>
          <p:nvPr/>
        </p:nvSpPr>
        <p:spPr>
          <a:xfrm>
            <a:off x="309975" y="3345925"/>
            <a:ext cx="3830400" cy="1317300"/>
          </a:xfrm>
          <a:prstGeom prst="roundRect">
            <a:avLst>
              <a:gd fmla="val 16667" name="adj"/>
            </a:avLst>
          </a:prstGeom>
          <a:solidFill>
            <a:srgbClr val="FFFFFF">
              <a:alpha val="730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5" name="Google Shape;65;p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type="title"/>
          </p:nvPr>
        </p:nvSpPr>
        <p:spPr>
          <a:xfrm>
            <a:off x="457172" y="205014"/>
            <a:ext cx="82287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1">
  <p:cSld name="CUSTOM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/>
          <p:nvPr/>
        </p:nvSpPr>
        <p:spPr>
          <a:xfrm>
            <a:off x="6154950" y="1321050"/>
            <a:ext cx="24684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3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3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3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3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3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3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3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" name="Google Shape;7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2">
  <p:cSld name="CUSTOM_5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6095750" y="2203800"/>
            <a:ext cx="25278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4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4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4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4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3">
  <p:cSld name="CUSTOM_6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5"/>
          <p:cNvSpPr/>
          <p:nvPr/>
        </p:nvSpPr>
        <p:spPr>
          <a:xfrm>
            <a:off x="6062925" y="3090450"/>
            <a:ext cx="25605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5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5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4">
  <p:cSld name="CUSTOM_7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6084800" y="4002600"/>
            <a:ext cx="25386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6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S-Title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S-Text">
  <p:cSld name="SECTION_HEADER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5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301350" y="1058075"/>
            <a:ext cx="8541300" cy="3907800"/>
          </a:xfrm>
          <a:prstGeom prst="roundRect">
            <a:avLst>
              <a:gd fmla="val 758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-tabs">
  <p:cSld name="SECTION_HEADER_1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301350" y="10307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301350" y="17165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301350" y="24023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301350" y="3088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301350" y="37739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301350" y="44597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tabs">
  <p:cSld name="SECTION_HEADER_1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301350" y="1183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7"/>
          <p:cNvSpPr/>
          <p:nvPr/>
        </p:nvSpPr>
        <p:spPr>
          <a:xfrm>
            <a:off x="301350" y="1945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301350" y="2707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301350" y="3469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301350" y="4231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-tabs">
  <p:cSld name="SECTION_HEADER_1_1_1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>
            <a:off x="301350" y="12593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301350" y="22499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301350" y="32405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301350" y="4231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/>
          <p:nvPr>
            <p:ph type="title"/>
          </p:nvPr>
        </p:nvSpPr>
        <p:spPr>
          <a:xfrm>
            <a:off x="457172" y="205014"/>
            <a:ext cx="82287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9pPr>
          </a:lstStyle>
          <a:p/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457172" y="1203386"/>
            <a:ext cx="8228700" cy="29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1" name="Google Shape;6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b="1"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b="1"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/>
        </p:nvSpPr>
        <p:spPr>
          <a:xfrm>
            <a:off x="765150" y="1901200"/>
            <a:ext cx="2960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48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 b="1" i="0" sz="48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7"/>
          <p:cNvSpPr/>
          <p:nvPr/>
        </p:nvSpPr>
        <p:spPr>
          <a:xfrm>
            <a:off x="455725" y="3440875"/>
            <a:ext cx="3600600" cy="1121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3000">
                <a:solidFill>
                  <a:srgbClr val="073763"/>
                </a:solidFill>
              </a:rPr>
              <a:t>Tomas Karpati MD</a:t>
            </a:r>
            <a:endParaRPr b="1" sz="3000">
              <a:solidFill>
                <a:srgbClr val="073763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1600">
                <a:solidFill>
                  <a:srgbClr val="073763"/>
                </a:solidFill>
              </a:rPr>
              <a:t>tc.datascience</a:t>
            </a:r>
            <a:r>
              <a:rPr b="1" i="0" lang="en" sz="16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b="1" lang="en" sz="1600">
                <a:solidFill>
                  <a:srgbClr val="073763"/>
                </a:solidFill>
              </a:rPr>
              <a:t>gmail</a:t>
            </a:r>
            <a:r>
              <a:rPr b="1" i="0" lang="en" sz="16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endParaRPr b="0" i="0" sz="16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054-2002430</a:t>
            </a:r>
            <a:endParaRPr b="0" i="0" sz="15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/>
        </p:nvSpPr>
        <p:spPr>
          <a:xfrm>
            <a:off x="377550" y="1419275"/>
            <a:ext cx="85413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Unit measurement systems:</a:t>
            </a:r>
            <a:endParaRPr b="1" i="0" sz="2400" u="sng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Decimal (SI) units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Meters, Hectares, Kilograms, °C (</a:t>
            </a:r>
            <a:r>
              <a:rPr lang="en" sz="2400">
                <a:solidFill>
                  <a:srgbClr val="FFFFFF"/>
                </a:solidFill>
              </a:rPr>
              <a:t>Celsius</a:t>
            </a: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), seconds 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English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Foot, Yards, Pound, °F (</a:t>
            </a:r>
            <a:r>
              <a:rPr lang="en" sz="2400">
                <a:solidFill>
                  <a:srgbClr val="FFFFFF"/>
                </a:solidFill>
              </a:rPr>
              <a:t>F</a:t>
            </a: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ahrenheit), seconds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Conversion Factors:</a:t>
            </a:r>
            <a:endParaRPr b="1" i="0" sz="2400" u="sng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Factors used for converting from one unit measure type to another, in the same system or between different systems.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Measurement Units</a:t>
            </a:r>
            <a:endParaRPr b="1"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Unit factors</a:t>
            </a:r>
            <a:endParaRPr b="1" sz="3000"/>
          </a:p>
        </p:txBody>
      </p:sp>
      <p:pic>
        <p:nvPicPr>
          <p:cNvPr id="184" name="Google Shape;18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850" y="932675"/>
            <a:ext cx="4761206" cy="415629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7"/>
          <p:cNvSpPr txBox="1"/>
          <p:nvPr/>
        </p:nvSpPr>
        <p:spPr>
          <a:xfrm>
            <a:off x="5077600" y="1614750"/>
            <a:ext cx="3773100" cy="2979600"/>
          </a:xfrm>
          <a:prstGeom prst="rect">
            <a:avLst/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Applies to: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Meter (length)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Gram (weight)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Liter (volume)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Volt (electric pressure)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Ampere (electric current)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Ohm (electric resistance)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Mole (mass)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Bytes (computers)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Measurement errors</a:t>
            </a:r>
            <a:endParaRPr b="1" sz="3000"/>
          </a:p>
        </p:txBody>
      </p:sp>
      <p:sp>
        <p:nvSpPr>
          <p:cNvPr id="191" name="Google Shape;191;p28"/>
          <p:cNvSpPr txBox="1"/>
          <p:nvPr/>
        </p:nvSpPr>
        <p:spPr>
          <a:xfrm>
            <a:off x="461725" y="1484175"/>
            <a:ext cx="8324400" cy="3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Errors on different measures in the same subject/object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Intrinsic differences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Observers differences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Method differences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Imperfect calibration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Units conversion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/>
        </p:nvSpPr>
        <p:spPr>
          <a:xfrm>
            <a:off x="1258250" y="1370825"/>
            <a:ext cx="6921600" cy="3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Char char="●"/>
            </a:pPr>
            <a:r>
              <a:rPr lang="en" sz="3400">
                <a:solidFill>
                  <a:srgbClr val="FFFFFF"/>
                </a:solidFill>
              </a:rPr>
              <a:t>Causes of Missing Data</a:t>
            </a:r>
            <a:endParaRPr sz="3400">
              <a:solidFill>
                <a:srgbClr val="FFFFFF"/>
              </a:solidFill>
            </a:endParaRPr>
          </a:p>
          <a:p>
            <a:pPr indent="-444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Char char="○"/>
            </a:pPr>
            <a:r>
              <a:rPr lang="en" sz="3400">
                <a:solidFill>
                  <a:srgbClr val="FFFFFF"/>
                </a:solidFill>
              </a:rPr>
              <a:t>Input error</a:t>
            </a:r>
            <a:endParaRPr sz="3400">
              <a:solidFill>
                <a:srgbClr val="FFFFFF"/>
              </a:solidFill>
            </a:endParaRPr>
          </a:p>
          <a:p>
            <a:pPr indent="-444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Char char="○"/>
            </a:pPr>
            <a:r>
              <a:rPr lang="en" sz="3400">
                <a:solidFill>
                  <a:srgbClr val="FFFFFF"/>
                </a:solidFill>
              </a:rPr>
              <a:t>Unintentional delete</a:t>
            </a:r>
            <a:endParaRPr sz="3400">
              <a:solidFill>
                <a:srgbClr val="FFFFFF"/>
              </a:solidFill>
            </a:endParaRPr>
          </a:p>
          <a:p>
            <a:pPr indent="-444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Char char="○"/>
            </a:pPr>
            <a:r>
              <a:rPr lang="en" sz="3400">
                <a:solidFill>
                  <a:srgbClr val="FFFFFF"/>
                </a:solidFill>
              </a:rPr>
              <a:t>Measure device problem </a:t>
            </a:r>
            <a:endParaRPr sz="3400">
              <a:solidFill>
                <a:srgbClr val="FFFFFF"/>
              </a:solidFill>
            </a:endParaRPr>
          </a:p>
          <a:p>
            <a:pPr indent="-444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Char char="○"/>
            </a:pPr>
            <a:r>
              <a:rPr lang="en" sz="3400">
                <a:solidFill>
                  <a:schemeClr val="lt1"/>
                </a:solidFill>
              </a:rPr>
              <a:t>Intentional missingness</a:t>
            </a:r>
            <a:endParaRPr sz="34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Missing Values</a:t>
            </a:r>
            <a:endParaRPr b="1" sz="3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/>
        </p:nvSpPr>
        <p:spPr>
          <a:xfrm>
            <a:off x="261175" y="1266775"/>
            <a:ext cx="8591100" cy="36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Missingness classification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○"/>
            </a:pPr>
            <a:r>
              <a:rPr b="0" i="0" lang="en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Missing </a:t>
            </a:r>
            <a:r>
              <a:rPr b="0" i="0" lang="en" sz="22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completely at random</a:t>
            </a:r>
            <a:endParaRPr b="0" i="0" sz="22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■"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distribution of the missing values is the same as that of the non-missing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○"/>
            </a:pPr>
            <a:r>
              <a:rPr b="0" i="0" lang="en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Missing </a:t>
            </a:r>
            <a:r>
              <a:rPr b="0" i="0" lang="en" sz="22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at random</a:t>
            </a:r>
            <a:endParaRPr b="0" i="0" sz="22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■"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Systematic differences between the missing and observed values, but these can be entirely explained by other observed variables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○"/>
            </a:pPr>
            <a:r>
              <a:rPr b="0" i="0" lang="en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Missing </a:t>
            </a:r>
            <a:r>
              <a:rPr b="0" i="0" lang="en" sz="22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not at random</a:t>
            </a:r>
            <a:endParaRPr b="0" i="0" sz="22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Classification of the missingness allows missing data to be handled in a way that is unbiased and statistically valid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0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Missing Values</a:t>
            </a:r>
            <a:endParaRPr b="1" sz="3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Types and Scales</a:t>
            </a:r>
            <a:endParaRPr/>
          </a:p>
        </p:txBody>
      </p:sp>
      <p:sp>
        <p:nvSpPr>
          <p:cNvPr id="209" name="Google Shape;209;p31"/>
          <p:cNvSpPr/>
          <p:nvPr/>
        </p:nvSpPr>
        <p:spPr>
          <a:xfrm>
            <a:off x="1178250" y="1574800"/>
            <a:ext cx="2730300" cy="4986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Qualitative</a:t>
            </a:r>
            <a:r>
              <a:rPr b="1" lang="en" sz="1600"/>
              <a:t> (categorical)</a:t>
            </a:r>
            <a:endParaRPr b="1" sz="1600"/>
          </a:p>
        </p:txBody>
      </p:sp>
      <p:sp>
        <p:nvSpPr>
          <p:cNvPr id="210" name="Google Shape;210;p31"/>
          <p:cNvSpPr/>
          <p:nvPr/>
        </p:nvSpPr>
        <p:spPr>
          <a:xfrm>
            <a:off x="4672800" y="1574800"/>
            <a:ext cx="2730300" cy="4986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Quantitative (numerical)</a:t>
            </a:r>
            <a:endParaRPr b="1" sz="1600"/>
          </a:p>
        </p:txBody>
      </p:sp>
      <p:sp>
        <p:nvSpPr>
          <p:cNvPr id="211" name="Google Shape;211;p31"/>
          <p:cNvSpPr/>
          <p:nvPr/>
        </p:nvSpPr>
        <p:spPr>
          <a:xfrm>
            <a:off x="1178250" y="3800425"/>
            <a:ext cx="1309200" cy="4986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Nominal</a:t>
            </a:r>
            <a:endParaRPr b="1" sz="1600"/>
          </a:p>
        </p:txBody>
      </p:sp>
      <p:sp>
        <p:nvSpPr>
          <p:cNvPr id="212" name="Google Shape;212;p31"/>
          <p:cNvSpPr/>
          <p:nvPr/>
        </p:nvSpPr>
        <p:spPr>
          <a:xfrm>
            <a:off x="2667325" y="3800425"/>
            <a:ext cx="1309200" cy="4986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Ordinal</a:t>
            </a:r>
            <a:endParaRPr b="1" sz="1600"/>
          </a:p>
        </p:txBody>
      </p:sp>
      <p:sp>
        <p:nvSpPr>
          <p:cNvPr id="213" name="Google Shape;213;p31"/>
          <p:cNvSpPr/>
          <p:nvPr/>
        </p:nvSpPr>
        <p:spPr>
          <a:xfrm>
            <a:off x="6280500" y="3743800"/>
            <a:ext cx="1309200" cy="4986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Ratio</a:t>
            </a:r>
            <a:endParaRPr b="1" sz="1600"/>
          </a:p>
        </p:txBody>
      </p:sp>
      <p:sp>
        <p:nvSpPr>
          <p:cNvPr id="214" name="Google Shape;214;p31"/>
          <p:cNvSpPr/>
          <p:nvPr/>
        </p:nvSpPr>
        <p:spPr>
          <a:xfrm>
            <a:off x="4762800" y="3743800"/>
            <a:ext cx="1309200" cy="4986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Interval</a:t>
            </a:r>
            <a:endParaRPr b="1" sz="1600"/>
          </a:p>
        </p:txBody>
      </p:sp>
      <p:sp>
        <p:nvSpPr>
          <p:cNvPr id="215" name="Google Shape;215;p31"/>
          <p:cNvSpPr/>
          <p:nvPr/>
        </p:nvSpPr>
        <p:spPr>
          <a:xfrm>
            <a:off x="1888800" y="2659275"/>
            <a:ext cx="1309200" cy="4986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Discrete</a:t>
            </a:r>
            <a:endParaRPr b="1" sz="1600"/>
          </a:p>
        </p:txBody>
      </p:sp>
      <p:sp>
        <p:nvSpPr>
          <p:cNvPr id="216" name="Google Shape;216;p31"/>
          <p:cNvSpPr/>
          <p:nvPr/>
        </p:nvSpPr>
        <p:spPr>
          <a:xfrm>
            <a:off x="5277300" y="2659288"/>
            <a:ext cx="1521300" cy="498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Continuous</a:t>
            </a:r>
            <a:endParaRPr b="1" sz="1600"/>
          </a:p>
        </p:txBody>
      </p:sp>
      <p:cxnSp>
        <p:nvCxnSpPr>
          <p:cNvPr id="217" name="Google Shape;217;p31"/>
          <p:cNvCxnSpPr>
            <a:stCxn id="208" idx="2"/>
            <a:endCxn id="209" idx="0"/>
          </p:cNvCxnSpPr>
          <p:nvPr/>
        </p:nvCxnSpPr>
        <p:spPr>
          <a:xfrm rot="5400000">
            <a:off x="3176100" y="178900"/>
            <a:ext cx="763200" cy="20286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31"/>
          <p:cNvCxnSpPr>
            <a:stCxn id="208" idx="2"/>
            <a:endCxn id="210" idx="0"/>
          </p:cNvCxnSpPr>
          <p:nvPr/>
        </p:nvCxnSpPr>
        <p:spPr>
          <a:xfrm flipH="1" rot="-5400000">
            <a:off x="4923450" y="460150"/>
            <a:ext cx="763200" cy="14661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31"/>
          <p:cNvCxnSpPr>
            <a:stCxn id="209" idx="2"/>
            <a:endCxn id="215" idx="0"/>
          </p:cNvCxnSpPr>
          <p:nvPr/>
        </p:nvCxnSpPr>
        <p:spPr>
          <a:xfrm flipH="1" rot="-5400000">
            <a:off x="2250750" y="2366050"/>
            <a:ext cx="585900" cy="600"/>
          </a:xfrm>
          <a:prstGeom prst="bentConnector3">
            <a:avLst>
              <a:gd fmla="val 49998" name="adj1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31"/>
          <p:cNvCxnSpPr>
            <a:stCxn id="210" idx="2"/>
            <a:endCxn id="216" idx="0"/>
          </p:cNvCxnSpPr>
          <p:nvPr/>
        </p:nvCxnSpPr>
        <p:spPr>
          <a:xfrm flipH="1" rot="-5400000">
            <a:off x="5745300" y="2366050"/>
            <a:ext cx="585900" cy="600"/>
          </a:xfrm>
          <a:prstGeom prst="bentConnector3">
            <a:avLst>
              <a:gd fmla="val 49999" name="adj1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31"/>
          <p:cNvCxnSpPr>
            <a:stCxn id="215" idx="2"/>
            <a:endCxn id="211" idx="0"/>
          </p:cNvCxnSpPr>
          <p:nvPr/>
        </p:nvCxnSpPr>
        <p:spPr>
          <a:xfrm rot="5400000">
            <a:off x="1866900" y="3123975"/>
            <a:ext cx="642600" cy="710400"/>
          </a:xfrm>
          <a:prstGeom prst="bentConnector3">
            <a:avLst>
              <a:gd fmla="val 49996" name="adj1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31"/>
          <p:cNvCxnSpPr>
            <a:stCxn id="215" idx="2"/>
            <a:endCxn id="212" idx="0"/>
          </p:cNvCxnSpPr>
          <p:nvPr/>
        </p:nvCxnSpPr>
        <p:spPr>
          <a:xfrm flipH="1" rot="-5400000">
            <a:off x="2611350" y="3089925"/>
            <a:ext cx="642600" cy="778500"/>
          </a:xfrm>
          <a:prstGeom prst="bentConnector3">
            <a:avLst>
              <a:gd fmla="val 49996" name="adj1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31"/>
          <p:cNvCxnSpPr>
            <a:stCxn id="216" idx="2"/>
            <a:endCxn id="214" idx="0"/>
          </p:cNvCxnSpPr>
          <p:nvPr/>
        </p:nvCxnSpPr>
        <p:spPr>
          <a:xfrm rot="5400000">
            <a:off x="5434800" y="3140638"/>
            <a:ext cx="585900" cy="620400"/>
          </a:xfrm>
          <a:prstGeom prst="bentConnector3">
            <a:avLst>
              <a:gd fmla="val 50001" name="adj1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31"/>
          <p:cNvCxnSpPr>
            <a:stCxn id="216" idx="2"/>
            <a:endCxn id="213" idx="0"/>
          </p:cNvCxnSpPr>
          <p:nvPr/>
        </p:nvCxnSpPr>
        <p:spPr>
          <a:xfrm flipH="1" rot="-5400000">
            <a:off x="6193650" y="3002188"/>
            <a:ext cx="585900" cy="897300"/>
          </a:xfrm>
          <a:prstGeom prst="bentConnector3">
            <a:avLst>
              <a:gd fmla="val 50001" name="adj1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/>
          <p:nvPr/>
        </p:nvSpPr>
        <p:spPr>
          <a:xfrm>
            <a:off x="605975" y="175175"/>
            <a:ext cx="80196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Scales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2"/>
          <p:cNvSpPr txBox="1"/>
          <p:nvPr/>
        </p:nvSpPr>
        <p:spPr>
          <a:xfrm>
            <a:off x="448900" y="12866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Nominal</a:t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2"/>
          <p:cNvSpPr txBox="1"/>
          <p:nvPr/>
        </p:nvSpPr>
        <p:spPr>
          <a:xfrm>
            <a:off x="6664250" y="321715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2"/>
          <p:cNvSpPr txBox="1"/>
          <p:nvPr/>
        </p:nvSpPr>
        <p:spPr>
          <a:xfrm>
            <a:off x="6610750" y="41180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32"/>
          <p:cNvSpPr txBox="1"/>
          <p:nvPr/>
        </p:nvSpPr>
        <p:spPr>
          <a:xfrm>
            <a:off x="448900" y="22772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Ordinal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2"/>
          <p:cNvSpPr txBox="1"/>
          <p:nvPr/>
        </p:nvSpPr>
        <p:spPr>
          <a:xfrm>
            <a:off x="448900" y="32678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Continuous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32"/>
          <p:cNvSpPr txBox="1"/>
          <p:nvPr/>
        </p:nvSpPr>
        <p:spPr>
          <a:xfrm>
            <a:off x="448900" y="42584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Time-series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32"/>
          <p:cNvSpPr txBox="1"/>
          <p:nvPr/>
        </p:nvSpPr>
        <p:spPr>
          <a:xfrm>
            <a:off x="3046400" y="1219800"/>
            <a:ext cx="5366100" cy="3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Nominal scale:</a:t>
            </a: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differentiates between items or subjects based only on their names or (meta-)categories and other </a:t>
            </a:r>
            <a:r>
              <a:rPr b="0" i="1" lang="en" sz="24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qualitative</a:t>
            </a: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classifications they belong to. A special case is </a:t>
            </a:r>
            <a:r>
              <a:rPr b="0" i="1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dichotomous data</a:t>
            </a: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(only two categories). Numbers can be used but their value have no relationships or order relevance.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3"/>
          <p:cNvSpPr txBox="1"/>
          <p:nvPr/>
        </p:nvSpPr>
        <p:spPr>
          <a:xfrm>
            <a:off x="448900" y="12866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Nominal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33"/>
          <p:cNvSpPr txBox="1"/>
          <p:nvPr/>
        </p:nvSpPr>
        <p:spPr>
          <a:xfrm>
            <a:off x="6664250" y="321715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3"/>
          <p:cNvSpPr txBox="1"/>
          <p:nvPr/>
        </p:nvSpPr>
        <p:spPr>
          <a:xfrm>
            <a:off x="6610750" y="41180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33"/>
          <p:cNvSpPr txBox="1"/>
          <p:nvPr/>
        </p:nvSpPr>
        <p:spPr>
          <a:xfrm>
            <a:off x="448900" y="22772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Ordinal</a:t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33"/>
          <p:cNvSpPr txBox="1"/>
          <p:nvPr/>
        </p:nvSpPr>
        <p:spPr>
          <a:xfrm>
            <a:off x="448900" y="32678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Continuous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3"/>
          <p:cNvSpPr txBox="1"/>
          <p:nvPr/>
        </p:nvSpPr>
        <p:spPr>
          <a:xfrm>
            <a:off x="448900" y="42584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Time-series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33"/>
          <p:cNvSpPr txBox="1"/>
          <p:nvPr/>
        </p:nvSpPr>
        <p:spPr>
          <a:xfrm>
            <a:off x="3046400" y="1234900"/>
            <a:ext cx="5547600" cy="36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n" sz="2400" u="sng">
                <a:solidFill>
                  <a:schemeClr val="lt1"/>
                </a:solidFill>
              </a:rPr>
              <a:t>Ordinal data:</a:t>
            </a:r>
            <a:r>
              <a:rPr lang="en" sz="2400">
                <a:solidFill>
                  <a:schemeClr val="lt1"/>
                </a:solidFill>
              </a:rPr>
              <a:t> is a </a:t>
            </a:r>
            <a:r>
              <a:rPr i="1" lang="en" sz="2400" u="sng">
                <a:solidFill>
                  <a:schemeClr val="lt1"/>
                </a:solidFill>
              </a:rPr>
              <a:t>categorical</a:t>
            </a:r>
            <a:r>
              <a:rPr lang="en" sz="2400">
                <a:solidFill>
                  <a:schemeClr val="lt1"/>
                </a:solidFill>
              </a:rPr>
              <a:t>, statistical data type where the variables have natural, ordered categories and the distances between the categories is not known. Ordinal data could be represented using strings or numbers. 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 u="sng">
                <a:solidFill>
                  <a:srgbClr val="FCE5CD"/>
                </a:solidFill>
              </a:rPr>
              <a:t>Examples:</a:t>
            </a:r>
            <a:endParaRPr sz="1800" u="sng">
              <a:solidFill>
                <a:srgbClr val="FCE5C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CE5CD"/>
                </a:solidFill>
              </a:rPr>
              <a:t>	Low - Medium - High</a:t>
            </a:r>
            <a:endParaRPr sz="1800">
              <a:solidFill>
                <a:srgbClr val="FCE5C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CE5CD"/>
                </a:solidFill>
              </a:rPr>
              <a:t>	Cold - Warm - Hot</a:t>
            </a:r>
            <a:endParaRPr sz="1800">
              <a:solidFill>
                <a:srgbClr val="FCE5C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CE5CD"/>
                </a:solidFill>
              </a:rPr>
              <a:t>	Small - Medium - Large</a:t>
            </a:r>
            <a:endParaRPr sz="1800">
              <a:solidFill>
                <a:srgbClr val="FCE5C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 u="sng">
              <a:solidFill>
                <a:srgbClr val="FFFFFF"/>
              </a:solidFill>
            </a:endParaRPr>
          </a:p>
        </p:txBody>
      </p:sp>
      <p:sp>
        <p:nvSpPr>
          <p:cNvPr id="248" name="Google Shape;248;p33"/>
          <p:cNvSpPr txBox="1"/>
          <p:nvPr/>
        </p:nvSpPr>
        <p:spPr>
          <a:xfrm>
            <a:off x="605975" y="175175"/>
            <a:ext cx="80196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Scales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4"/>
          <p:cNvSpPr txBox="1"/>
          <p:nvPr/>
        </p:nvSpPr>
        <p:spPr>
          <a:xfrm>
            <a:off x="448900" y="12866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Nominal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34"/>
          <p:cNvSpPr txBox="1"/>
          <p:nvPr/>
        </p:nvSpPr>
        <p:spPr>
          <a:xfrm>
            <a:off x="6664250" y="321715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4"/>
          <p:cNvSpPr txBox="1"/>
          <p:nvPr/>
        </p:nvSpPr>
        <p:spPr>
          <a:xfrm>
            <a:off x="6610750" y="41180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4"/>
          <p:cNvSpPr txBox="1"/>
          <p:nvPr/>
        </p:nvSpPr>
        <p:spPr>
          <a:xfrm>
            <a:off x="448900" y="22772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Ordinal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4"/>
          <p:cNvSpPr txBox="1"/>
          <p:nvPr/>
        </p:nvSpPr>
        <p:spPr>
          <a:xfrm>
            <a:off x="448900" y="32678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Continuous</a:t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34"/>
          <p:cNvSpPr txBox="1"/>
          <p:nvPr/>
        </p:nvSpPr>
        <p:spPr>
          <a:xfrm>
            <a:off x="448900" y="42584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Time-series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34"/>
          <p:cNvSpPr txBox="1"/>
          <p:nvPr/>
        </p:nvSpPr>
        <p:spPr>
          <a:xfrm>
            <a:off x="3046400" y="1286600"/>
            <a:ext cx="5547600" cy="3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Continuous data scales are a type of data which permits that between two points there are infinite data points. 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t/>
            </a:r>
            <a:endParaRPr sz="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There are two types of scales with continuous data: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Interval scale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Ratio scale</a:t>
            </a:r>
            <a:endParaRPr sz="24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 u="sng">
              <a:solidFill>
                <a:srgbClr val="FFFFFF"/>
              </a:solidFill>
            </a:endParaRPr>
          </a:p>
        </p:txBody>
      </p:sp>
      <p:sp>
        <p:nvSpPr>
          <p:cNvPr id="260" name="Google Shape;260;p34"/>
          <p:cNvSpPr txBox="1"/>
          <p:nvPr/>
        </p:nvSpPr>
        <p:spPr>
          <a:xfrm>
            <a:off x="605975" y="175175"/>
            <a:ext cx="80196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Scales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5"/>
          <p:cNvSpPr txBox="1"/>
          <p:nvPr/>
        </p:nvSpPr>
        <p:spPr>
          <a:xfrm>
            <a:off x="448900" y="12866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Nominal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35"/>
          <p:cNvSpPr txBox="1"/>
          <p:nvPr/>
        </p:nvSpPr>
        <p:spPr>
          <a:xfrm>
            <a:off x="6664250" y="321715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5"/>
          <p:cNvSpPr txBox="1"/>
          <p:nvPr/>
        </p:nvSpPr>
        <p:spPr>
          <a:xfrm>
            <a:off x="6610750" y="41180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35"/>
          <p:cNvSpPr txBox="1"/>
          <p:nvPr/>
        </p:nvSpPr>
        <p:spPr>
          <a:xfrm>
            <a:off x="448900" y="22772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Ordinal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35"/>
          <p:cNvSpPr txBox="1"/>
          <p:nvPr/>
        </p:nvSpPr>
        <p:spPr>
          <a:xfrm>
            <a:off x="448900" y="32678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Continuous</a:t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5"/>
          <p:cNvSpPr txBox="1"/>
          <p:nvPr/>
        </p:nvSpPr>
        <p:spPr>
          <a:xfrm>
            <a:off x="448900" y="42584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Time-series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35"/>
          <p:cNvSpPr txBox="1"/>
          <p:nvPr/>
        </p:nvSpPr>
        <p:spPr>
          <a:xfrm>
            <a:off x="3004200" y="1049925"/>
            <a:ext cx="5547600" cy="3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" sz="2000" u="sng">
                <a:solidFill>
                  <a:schemeClr val="lt1"/>
                </a:solidFill>
              </a:rPr>
              <a:t>Interval scale</a:t>
            </a:r>
            <a:r>
              <a:rPr b="1" lang="en" sz="2000">
                <a:solidFill>
                  <a:schemeClr val="lt1"/>
                </a:solidFill>
              </a:rPr>
              <a:t>:</a:t>
            </a:r>
            <a:r>
              <a:rPr lang="en" sz="2000">
                <a:solidFill>
                  <a:schemeClr val="lt1"/>
                </a:solidFill>
              </a:rPr>
              <a:t> i</a:t>
            </a:r>
            <a:r>
              <a:rPr lang="en" sz="1900">
                <a:solidFill>
                  <a:schemeClr val="lt1"/>
                </a:solidFill>
              </a:rPr>
              <a:t>s a type of continuous data that allows for the degree of difference between items. </a:t>
            </a:r>
            <a:endParaRPr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lt1"/>
                </a:solidFill>
              </a:rPr>
              <a:t>The characteristics of this scale are:</a:t>
            </a:r>
            <a:endParaRPr sz="20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The scale is generated based on two or more relative reference points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The ratios are meaningless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The zero is not absolute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It’s possible to have negative values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lt1"/>
                </a:solidFill>
              </a:rPr>
              <a:t>Examples:</a:t>
            </a:r>
            <a:endParaRPr sz="2000">
              <a:solidFill>
                <a:schemeClr val="lt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" sz="1700">
                <a:solidFill>
                  <a:schemeClr val="lt1"/>
                </a:solidFill>
              </a:rPr>
              <a:t>Temperature, a date since a specific date, geolocation coordinates, calendars. percents, etc</a:t>
            </a:r>
            <a:endParaRPr b="1" sz="2100" u="sng">
              <a:solidFill>
                <a:srgbClr val="FFFFFF"/>
              </a:solidFill>
            </a:endParaRPr>
          </a:p>
        </p:txBody>
      </p:sp>
      <p:sp>
        <p:nvSpPr>
          <p:cNvPr id="272" name="Google Shape;272;p35"/>
          <p:cNvSpPr txBox="1"/>
          <p:nvPr/>
        </p:nvSpPr>
        <p:spPr>
          <a:xfrm>
            <a:off x="605975" y="175175"/>
            <a:ext cx="80196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Scales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4800"/>
              <a:t>Data</a:t>
            </a:r>
            <a:endParaRPr b="1" sz="4800"/>
          </a:p>
        </p:txBody>
      </p:sp>
      <p:sp>
        <p:nvSpPr>
          <p:cNvPr id="120" name="Google Shape;120;p18"/>
          <p:cNvSpPr txBox="1"/>
          <p:nvPr/>
        </p:nvSpPr>
        <p:spPr>
          <a:xfrm>
            <a:off x="568650" y="1198950"/>
            <a:ext cx="80067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comes from observation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Qualitative (description, can’t be measured)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Quantitative (can be measured or calculated)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568650" y="2370900"/>
            <a:ext cx="8006700" cy="12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Quality of the data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Subjective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Objective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568650" y="3523425"/>
            <a:ext cx="8006700" cy="14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Collection of data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Unstructured (can’t be encoded)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Structured (can be encoded)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7928" y="2471924"/>
            <a:ext cx="2852096" cy="234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6"/>
          <p:cNvSpPr txBox="1"/>
          <p:nvPr/>
        </p:nvSpPr>
        <p:spPr>
          <a:xfrm>
            <a:off x="448900" y="12866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Nominal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6"/>
          <p:cNvSpPr txBox="1"/>
          <p:nvPr/>
        </p:nvSpPr>
        <p:spPr>
          <a:xfrm>
            <a:off x="6664250" y="321715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6"/>
          <p:cNvSpPr txBox="1"/>
          <p:nvPr/>
        </p:nvSpPr>
        <p:spPr>
          <a:xfrm>
            <a:off x="6610750" y="41180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6"/>
          <p:cNvSpPr txBox="1"/>
          <p:nvPr/>
        </p:nvSpPr>
        <p:spPr>
          <a:xfrm>
            <a:off x="448900" y="22772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Ordinal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6"/>
          <p:cNvSpPr txBox="1"/>
          <p:nvPr/>
        </p:nvSpPr>
        <p:spPr>
          <a:xfrm>
            <a:off x="448900" y="32678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Continuous</a:t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6"/>
          <p:cNvSpPr txBox="1"/>
          <p:nvPr/>
        </p:nvSpPr>
        <p:spPr>
          <a:xfrm>
            <a:off x="448900" y="42584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Time-series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6"/>
          <p:cNvSpPr txBox="1"/>
          <p:nvPr/>
        </p:nvSpPr>
        <p:spPr>
          <a:xfrm>
            <a:off x="2992850" y="1211625"/>
            <a:ext cx="5547600" cy="3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chemeClr val="lt1"/>
                </a:solidFill>
              </a:rPr>
              <a:t>Ratio scale</a:t>
            </a:r>
            <a:r>
              <a:rPr lang="en" sz="2000">
                <a:solidFill>
                  <a:schemeClr val="lt1"/>
                </a:solidFill>
              </a:rPr>
              <a:t>:</a:t>
            </a:r>
            <a:r>
              <a:rPr lang="en" sz="1900">
                <a:solidFill>
                  <a:schemeClr val="lt1"/>
                </a:solidFill>
              </a:rPr>
              <a:t> is a type of continuous data that allows for the degree of difference between items. </a:t>
            </a:r>
            <a:endParaRPr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The characteristics of this scale are:</a:t>
            </a:r>
            <a:endParaRPr sz="20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The scale is the result of measurement using a unit magnitude of the same kind.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The ratios are meaningful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The zero indicate absence of the entity being measured (absolute zero) 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Negative values are not possible, but sometimes used to indicate direction</a:t>
            </a:r>
            <a:endParaRPr b="1" sz="1900" u="sng">
              <a:solidFill>
                <a:schemeClr val="lt1"/>
              </a:solidFill>
            </a:endParaRPr>
          </a:p>
        </p:txBody>
      </p:sp>
      <p:sp>
        <p:nvSpPr>
          <p:cNvPr id="284" name="Google Shape;284;p3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Scales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/>
          <p:nvPr/>
        </p:nvSpPr>
        <p:spPr>
          <a:xfrm>
            <a:off x="448900" y="12866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Nominal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37"/>
          <p:cNvSpPr txBox="1"/>
          <p:nvPr/>
        </p:nvSpPr>
        <p:spPr>
          <a:xfrm>
            <a:off x="6664250" y="321715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37"/>
          <p:cNvSpPr txBox="1"/>
          <p:nvPr/>
        </p:nvSpPr>
        <p:spPr>
          <a:xfrm>
            <a:off x="6610750" y="41180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37"/>
          <p:cNvSpPr txBox="1"/>
          <p:nvPr/>
        </p:nvSpPr>
        <p:spPr>
          <a:xfrm>
            <a:off x="448900" y="22772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Ordinal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37"/>
          <p:cNvSpPr txBox="1"/>
          <p:nvPr/>
        </p:nvSpPr>
        <p:spPr>
          <a:xfrm>
            <a:off x="448900" y="32678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Continuous</a:t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7"/>
          <p:cNvSpPr txBox="1"/>
          <p:nvPr/>
        </p:nvSpPr>
        <p:spPr>
          <a:xfrm>
            <a:off x="448900" y="4258400"/>
            <a:ext cx="182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Time-series</a:t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37"/>
          <p:cNvSpPr txBox="1"/>
          <p:nvPr/>
        </p:nvSpPr>
        <p:spPr>
          <a:xfrm>
            <a:off x="2942450" y="1797500"/>
            <a:ext cx="5547600" cy="31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 u="sng">
                <a:solidFill>
                  <a:schemeClr val="lt1"/>
                </a:solidFill>
              </a:rPr>
              <a:t>Time-series data</a:t>
            </a:r>
            <a:r>
              <a:rPr lang="en" sz="2400">
                <a:solidFill>
                  <a:schemeClr val="lt1"/>
                </a:solidFill>
              </a:rPr>
              <a:t>: is a type of data that is intrinsically associated to a timestamp. The values measured may be continuous, but are not independent and may be influenced on previous values.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96" name="Google Shape;296;p3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Scales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Data Scales</a:t>
            </a:r>
            <a:endParaRPr b="1" sz="3000"/>
          </a:p>
        </p:txBody>
      </p:sp>
      <p:graphicFrame>
        <p:nvGraphicFramePr>
          <p:cNvPr id="302" name="Google Shape;302;p38"/>
          <p:cNvGraphicFramePr/>
          <p:nvPr/>
        </p:nvGraphicFramePr>
        <p:xfrm>
          <a:off x="338324" y="18624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8F9FA"/>
                </a:solidFill>
                <a:tableStyleId>{D4F783B7-F1EF-4605-9626-6E8A0F480832}</a:tableStyleId>
              </a:tblPr>
              <a:tblGrid>
                <a:gridCol w="1198800"/>
                <a:gridCol w="1971675"/>
                <a:gridCol w="1291575"/>
                <a:gridCol w="1250600"/>
                <a:gridCol w="2718125"/>
              </a:tblGrid>
              <a:tr h="571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Incremental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progress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Measure property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Mathematical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operators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Advanced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operations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Central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tendency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</a:tr>
              <a:tr h="541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Nominal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Classification, membership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=, ≠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Grouping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Mode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</a:tr>
              <a:tr h="398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Ordinal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Comparison, level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&gt;, &lt;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Sorting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Median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</a:tr>
              <a:tr h="535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Interval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Difference, affinity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+, −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Yardstick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Mean,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Deviation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</a:tr>
              <a:tr h="550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Ratio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Magnitude, amount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×, /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Ratio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Geometric mean,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Coefficient of variation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58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Data Types &amp; Scales</a:t>
            </a:r>
            <a:endParaRPr b="1" sz="3000"/>
          </a:p>
        </p:txBody>
      </p:sp>
      <p:graphicFrame>
        <p:nvGraphicFramePr>
          <p:cNvPr id="308" name="Google Shape;308;p39"/>
          <p:cNvGraphicFramePr/>
          <p:nvPr/>
        </p:nvGraphicFramePr>
        <p:xfrm>
          <a:off x="822000" y="128042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{988FB5A7-928A-4110-B996-665F483FE451}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Data type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Nominal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Ordinal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Interval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Ratio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Time-series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Char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Varchar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Text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Integer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Decimal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Float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Boolean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DateTime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D85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✘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rgbClr val="FFFFFF"/>
                          </a:solidFill>
                        </a:rPr>
                        <a:t>✓</a:t>
                      </a:r>
                      <a:endParaRPr b="1" sz="14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Variable Description</a:t>
            </a:r>
            <a:endParaRPr/>
          </a:p>
        </p:txBody>
      </p:sp>
      <p:sp>
        <p:nvSpPr>
          <p:cNvPr id="314" name="Google Shape;314;p40"/>
          <p:cNvSpPr/>
          <p:nvPr/>
        </p:nvSpPr>
        <p:spPr>
          <a:xfrm>
            <a:off x="300" y="1154875"/>
            <a:ext cx="9144000" cy="3988500"/>
          </a:xfrm>
          <a:prstGeom prst="rect">
            <a:avLst/>
          </a:prstGeom>
          <a:solidFill>
            <a:srgbClr val="215170">
              <a:alpha val="64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15" name="Google Shape;315;p40"/>
          <p:cNvGraphicFramePr/>
          <p:nvPr/>
        </p:nvGraphicFramePr>
        <p:xfrm>
          <a:off x="87925" y="135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{988FB5A7-928A-4110-B996-665F483FE451}</a:tableStyleId>
              </a:tblPr>
              <a:tblGrid>
                <a:gridCol w="967075"/>
                <a:gridCol w="706100"/>
                <a:gridCol w="695225"/>
                <a:gridCol w="651725"/>
                <a:gridCol w="738725"/>
                <a:gridCol w="823075"/>
                <a:gridCol w="926250"/>
                <a:gridCol w="608225"/>
                <a:gridCol w="564725"/>
                <a:gridCol w="880100"/>
                <a:gridCol w="619100"/>
                <a:gridCol w="7278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Name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Value type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Scale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Data type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Unique count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Measure unit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Conversion factor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Min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Max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Outlier treatment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Null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Notes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Age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Numeric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Ratio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Int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years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18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70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AgeGrp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Category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Ordinal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Int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3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3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1=18-30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2=31-50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3=51-70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Sex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Category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Nominal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Int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2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2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1=M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2=F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Temperature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Numeric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Interval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Float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͒C (celcius)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35.0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42.0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Birth year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Date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Year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int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53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1947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1999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Occupation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Category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Nominal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Varchar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25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Blank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Blank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Income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Money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Ratio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Decimal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--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Dollar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NIS/3.65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Euro*0.67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99999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rgbClr val="FFFFFF"/>
                          </a:solidFill>
                        </a:rPr>
                        <a:t>NA</a:t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Data Measurement</a:t>
            </a:r>
            <a:endParaRPr b="1" sz="3000"/>
          </a:p>
        </p:txBody>
      </p:sp>
      <p:sp>
        <p:nvSpPr>
          <p:cNvPr id="129" name="Google Shape;129;p19"/>
          <p:cNvSpPr txBox="1"/>
          <p:nvPr/>
        </p:nvSpPr>
        <p:spPr>
          <a:xfrm>
            <a:off x="565975" y="1343075"/>
            <a:ext cx="8091600" cy="33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The earliest recorded systems of weights and measures originate in the 3rd or 4th millennium BC</a:t>
            </a:r>
            <a:endParaRPr b="0" i="0" sz="2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Data Measurement</a:t>
            </a:r>
            <a:endParaRPr b="1" sz="3000"/>
          </a:p>
        </p:txBody>
      </p:sp>
      <p:pic>
        <p:nvPicPr>
          <p:cNvPr id="135" name="Google Shape;13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77650" y="1412125"/>
            <a:ext cx="5589426" cy="34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6475" y="1419275"/>
            <a:ext cx="8035176" cy="352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Data Measurement</a:t>
            </a:r>
            <a:endParaRPr b="1" sz="3000"/>
          </a:p>
        </p:txBody>
      </p:sp>
      <p:pic>
        <p:nvPicPr>
          <p:cNvPr id="142" name="Google Shape;14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4100" y="3192897"/>
            <a:ext cx="5904700" cy="16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1708025"/>
            <a:ext cx="8839200" cy="134889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 txBox="1"/>
          <p:nvPr/>
        </p:nvSpPr>
        <p:spPr>
          <a:xfrm>
            <a:off x="488425" y="1115400"/>
            <a:ext cx="62634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00FFFF"/>
                </a:solidFill>
                <a:latin typeface="Arial"/>
                <a:ea typeface="Arial"/>
                <a:cs typeface="Arial"/>
                <a:sym typeface="Arial"/>
              </a:rPr>
              <a:t>Egyptian royal cubit</a:t>
            </a:r>
            <a:endParaRPr b="1" i="0" sz="2400" u="none" cap="none" strike="noStrike">
              <a:solidFill>
                <a:srgbClr val="00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Data Measurement</a:t>
            </a:r>
            <a:endParaRPr b="1" sz="3000"/>
          </a:p>
        </p:txBody>
      </p:sp>
      <p:sp>
        <p:nvSpPr>
          <p:cNvPr id="150" name="Google Shape;150;p22"/>
          <p:cNvSpPr txBox="1"/>
          <p:nvPr/>
        </p:nvSpPr>
        <p:spPr>
          <a:xfrm>
            <a:off x="423625" y="1271275"/>
            <a:ext cx="8096100" cy="36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earliest recorded systems of weights and measures originate in the 3rd or 4th millennium BC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The need for measurement was driven by agriculture, construction, and trade</a:t>
            </a:r>
            <a:endParaRPr b="0" i="0" sz="2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Google Shape;15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72650" y="3414650"/>
            <a:ext cx="2381350" cy="119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9075" y="3173113"/>
            <a:ext cx="1163475" cy="160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8875" y="3343997"/>
            <a:ext cx="2956800" cy="129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Data Measurement</a:t>
            </a:r>
            <a:endParaRPr b="1" sz="3000"/>
          </a:p>
        </p:txBody>
      </p:sp>
      <p:sp>
        <p:nvSpPr>
          <p:cNvPr id="159" name="Google Shape;159;p23"/>
          <p:cNvSpPr txBox="1"/>
          <p:nvPr/>
        </p:nvSpPr>
        <p:spPr>
          <a:xfrm>
            <a:off x="559100" y="1266550"/>
            <a:ext cx="8085600" cy="33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earliest recorded systems of weights and measures originate in the 3rd or 4th millennium BC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need for measurement was driven by agriculture, construction, and trade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Every single community or small region developed its own standards for lengths, areas, volumes, masses and time</a:t>
            </a:r>
            <a:endParaRPr b="0" i="0" sz="2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Data Measurement</a:t>
            </a:r>
            <a:endParaRPr b="1" sz="3000"/>
          </a:p>
        </p:txBody>
      </p:sp>
      <p:sp>
        <p:nvSpPr>
          <p:cNvPr id="165" name="Google Shape;165;p24"/>
          <p:cNvSpPr txBox="1"/>
          <p:nvPr/>
        </p:nvSpPr>
        <p:spPr>
          <a:xfrm>
            <a:off x="301350" y="1259500"/>
            <a:ext cx="8406300" cy="3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Time Measurement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Lunar Calendars 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■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Muslim: 29-30d/1m,12m/1y=354/355d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Lunisolar Calendars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■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Jewish: 29-30d/1m, 12+1m/1y=353/355d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■"/>
            </a:pPr>
            <a:r>
              <a:rPr b="0" i="0" lang="en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Indian: 30d/1m, 12+1m/1y=360d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■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Maya: </a:t>
            </a:r>
            <a:r>
              <a:rPr b="0" i="0" lang="en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20d/1m,18m/1y,+5d (wayeb)=360d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○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Solar Calendars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■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Gregorian: 28-31d/m, 12m/1y=365/366d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37850" y="2147347"/>
            <a:ext cx="863450" cy="233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/>
          <p:nvPr/>
        </p:nvSpPr>
        <p:spPr>
          <a:xfrm>
            <a:off x="499825" y="1266875"/>
            <a:ext cx="8106900" cy="33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earliest recorded systems of weights and measures originate in the 3rd or 4th millennium BC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need for measurement was driven by agriculture, construction, and trade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Every single community or small region developed its own standards for lengths, areas, volumes and masses</a:t>
            </a:r>
            <a:endParaRPr b="0" i="0" sz="2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Font typeface="Arial"/>
              <a:buChar char="●"/>
            </a:pPr>
            <a:r>
              <a:rPr b="0" i="0" lang="en" sz="2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With development of manufacturing technologies, standardized weights and measures became critical</a:t>
            </a:r>
            <a:endParaRPr b="0" i="0" sz="2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Data Measurement</a:t>
            </a:r>
            <a:endParaRPr b="1"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Scienc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